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7" r:id="rId3"/>
    <p:sldId id="340" r:id="rId4"/>
    <p:sldId id="305" r:id="rId5"/>
    <p:sldId id="257" r:id="rId6"/>
    <p:sldId id="449" r:id="rId7"/>
    <p:sldId id="567" r:id="rId8"/>
    <p:sldId id="402" r:id="rId9"/>
    <p:sldId id="406" r:id="rId10"/>
    <p:sldId id="405" r:id="rId11"/>
    <p:sldId id="404" r:id="rId12"/>
    <p:sldId id="380" r:id="rId13"/>
    <p:sldId id="383" r:id="rId14"/>
    <p:sldId id="569" r:id="rId15"/>
    <p:sldId id="258" r:id="rId16"/>
    <p:sldId id="570" r:id="rId17"/>
    <p:sldId id="261" r:id="rId18"/>
    <p:sldId id="572" r:id="rId19"/>
    <p:sldId id="263" r:id="rId20"/>
    <p:sldId id="264" r:id="rId21"/>
    <p:sldId id="265" r:id="rId22"/>
    <p:sldId id="267" r:id="rId23"/>
    <p:sldId id="571" r:id="rId24"/>
    <p:sldId id="268" r:id="rId25"/>
    <p:sldId id="269" r:id="rId26"/>
    <p:sldId id="271" r:id="rId27"/>
    <p:sldId id="272" r:id="rId28"/>
    <p:sldId id="273" r:id="rId29"/>
    <p:sldId id="491" r:id="rId30"/>
    <p:sldId id="486" r:id="rId31"/>
    <p:sldId id="460" r:id="rId32"/>
    <p:sldId id="484" r:id="rId33"/>
    <p:sldId id="485" r:id="rId34"/>
    <p:sldId id="477" r:id="rId35"/>
    <p:sldId id="462" r:id="rId36"/>
    <p:sldId id="465" r:id="rId37"/>
    <p:sldId id="461" r:id="rId38"/>
    <p:sldId id="463" r:id="rId39"/>
    <p:sldId id="466" r:id="rId40"/>
    <p:sldId id="482" r:id="rId41"/>
    <p:sldId id="480" r:id="rId42"/>
    <p:sldId id="385" r:id="rId43"/>
    <p:sldId id="423" r:id="rId44"/>
    <p:sldId id="432" r:id="rId45"/>
    <p:sldId id="443" r:id="rId46"/>
    <p:sldId id="481" r:id="rId47"/>
    <p:sldId id="453" r:id="rId48"/>
    <p:sldId id="471" r:id="rId49"/>
    <p:sldId id="472" r:id="rId50"/>
    <p:sldId id="470" r:id="rId51"/>
    <p:sldId id="4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350" dt="2022-12-06T23:31:08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7"/>
    <p:restoredTop sz="96405"/>
  </p:normalViewPr>
  <p:slideViewPr>
    <p:cSldViewPr snapToGrid="0">
      <p:cViewPr varScale="1">
        <p:scale>
          <a:sx n="114" d="100"/>
          <a:sy n="114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31:08.709" v="324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30:25.473" v="321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29:57.035" v="320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31:08.709" v="324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18:25.682" v="53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2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Reduce</a:t>
            </a:r>
            <a:r>
              <a:rPr lang="en-US" sz="2133">
                <a:solidFill>
                  <a:srgbClr val="404040"/>
                </a:solidFill>
                <a:cs typeface="Calibri"/>
              </a:rPr>
              <a:t> from mirror proxies to master proxy</a:t>
            </a:r>
            <a:endParaRPr lang="en-US" sz="2133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/>
              <a:t>Broadcast from master proxy to</a:t>
            </a:r>
            <a:r>
              <a:rPr lang="en-US" sz="2133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 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Galois/</a:t>
            </a:r>
            <a:r>
              <a:rPr lang="en" sz="1600" err="1"/>
              <a:t>Ligra</a:t>
            </a:r>
            <a:r>
              <a:rPr lang="en" sz="1600"/>
              <a:t> on multicore CPU or </a:t>
            </a:r>
            <a:endParaRPr lang="en-US" sz="1600"/>
          </a:p>
          <a:p>
            <a:r>
              <a:rPr lang="en" sz="1600" err="1"/>
              <a:t>IrGL</a:t>
            </a:r>
            <a:r>
              <a:rPr lang="en" sz="1600"/>
              <a:t>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Ligra</a:t>
            </a:r>
            <a:r>
              <a:rPr lang="en-US" sz="1867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err="1">
                <a:cs typeface="Calibri"/>
              </a:rPr>
              <a:t>IrGL</a:t>
            </a:r>
            <a:r>
              <a:rPr lang="en-US" sz="1867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/>
              <a:t>small number of expert programmers (</a:t>
            </a:r>
            <a:r>
              <a:rPr lang="en-US" err="1"/>
              <a:t>Stephanies</a:t>
            </a:r>
            <a:r>
              <a:rPr lang="en-US"/>
              <a:t>) must support  large number of application programmers (Joes)</a:t>
            </a:r>
          </a:p>
          <a:p>
            <a:pPr lvl="1">
              <a:defRPr/>
            </a:pPr>
            <a:r>
              <a:rPr lang="en-US"/>
              <a:t>cf. SQL</a:t>
            </a:r>
          </a:p>
          <a:p>
            <a:pPr>
              <a:defRPr/>
            </a:pPr>
            <a:r>
              <a:rPr lang="en-US" sz="320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/>
              <a:t>Stephanie: library of concurrent data structures and runtime system</a:t>
            </a:r>
          </a:p>
          <a:p>
            <a:pPr lvl="1">
              <a:defRPr/>
            </a:pPr>
            <a:r>
              <a:rPr lang="en-US"/>
              <a:t>Joe: application code in sequential C++</a:t>
            </a:r>
          </a:p>
          <a:p>
            <a:pPr lvl="2">
              <a:defRPr/>
            </a:pPr>
            <a:r>
              <a:rPr lang="en-US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04110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Joe: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4516630"/>
            <a:ext cx="4357283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solidFill>
                  <a:prstClr val="black"/>
                </a:solidFill>
              </a:rPr>
              <a:t>Stephanie: Parallel data structures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51144"/>
              </p:ext>
            </p:extLst>
          </p:nvPr>
        </p:nvGraphicFramePr>
        <p:xfrm>
          <a:off x="3106770" y="1352053"/>
          <a:ext cx="22540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43821" y="3273445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33" dirty="0"/>
              <a:t>Machine, RAM, CPU, clock, bios changes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33" dirty="0"/>
              <a:t>OS, compiler, compiler flags</a:t>
            </a:r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33" dirty="0"/>
          </a:p>
          <a:p>
            <a:pPr marL="169329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33" dirty="0"/>
              <a:t>Inputs</a:t>
            </a:r>
          </a:p>
          <a:p>
            <a:pPr marL="169329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33" dirty="0"/>
              <a:t>Graph 1, ….</a:t>
            </a:r>
          </a:p>
          <a:p>
            <a:pPr marL="0" indent="0">
              <a:lnSpc>
                <a:spcPct val="100000"/>
              </a:lnSpc>
              <a:spcBef>
                <a:spcPts val="533"/>
              </a:spcBef>
              <a:buFont typeface="Arial" panose="020B0604020202020204" pitchFamily="34" charset="0"/>
              <a:buNone/>
            </a:pPr>
            <a:endParaRPr lang="en-US" sz="2133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Aside about Labeled Properties</a:t>
            </a: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1050949" y="2026570"/>
            <a:ext cx="3676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S2S </a:t>
            </a:r>
            <a:r>
              <a:rPr lang="en-US" dirty="0">
                <a:sym typeface="Wingdings" pitchFamily="2" charset="2"/>
              </a:rPr>
              <a:t> CUDA, </a:t>
            </a:r>
            <a:r>
              <a:rPr lang="en-US" dirty="0" err="1">
                <a:sym typeface="Wingdings" pitchFamily="2" charset="2"/>
              </a:rPr>
              <a:t>ROCm</a:t>
            </a:r>
            <a:r>
              <a:rPr lang="en-US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IrGL</a:t>
            </a:r>
            <a:r>
              <a:rPr lang="en-US" dirty="0">
                <a:sym typeface="Wingdings" pitchFamily="2" charset="2"/>
              </a:rPr>
              <a:t>: Galois-&gt;Accelerators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Abelian: Galois-&gt;BSP+CUSP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Gluon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(Joe)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51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2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4654</Words>
  <Application>Microsoft Office PowerPoint</Application>
  <PresentationFormat>Widescreen</PresentationFormat>
  <Paragraphs>1087</Paragraphs>
  <Slides>51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UT Runtime/Systems PANDO Update</vt:lpstr>
      <vt:lpstr>Galois system</vt:lpstr>
      <vt:lpstr>Hello graph Galois Program</vt:lpstr>
      <vt:lpstr>Parallel execution of Galois programs</vt:lpstr>
      <vt:lpstr>Distributed Graph Analytics</vt:lpstr>
      <vt:lpstr>Vertex Programming Model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Design Alternatives: Log Structured CSR Variants</vt:lpstr>
      <vt:lpstr>Methodology</vt:lpstr>
      <vt:lpstr>Deleting an Edge</vt:lpstr>
      <vt:lpstr>Deleting a Node</vt:lpstr>
      <vt:lpstr>Aside about Labeled Properties</vt:lpstr>
      <vt:lpstr>PANDO Compiler Toolchain</vt:lpstr>
      <vt:lpstr>Gluon API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92</cp:revision>
  <dcterms:created xsi:type="dcterms:W3CDTF">2022-11-23T20:39:03Z</dcterms:created>
  <dcterms:modified xsi:type="dcterms:W3CDTF">2022-12-06T23:31:13Z</dcterms:modified>
</cp:coreProperties>
</file>